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Play"/>
      <p:regular r:id="rId27"/>
      <p:bold r:id="rId28"/>
    </p:embeddedFon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28">
          <p15:clr>
            <a:srgbClr val="A4A3A4"/>
          </p15:clr>
        </p15:guide>
        <p15:guide id="2" pos="3864">
          <p15:clr>
            <a:srgbClr val="A4A3A4"/>
          </p15:clr>
        </p15:guide>
        <p15:guide id="3" orient="horz" pos="1272">
          <p15:clr>
            <a:srgbClr val="A4A3A4"/>
          </p15:clr>
        </p15:guide>
        <p15:guide id="4" orient="horz" pos="2312">
          <p15:clr>
            <a:srgbClr val="A4A3A4"/>
          </p15:clr>
        </p15:guide>
        <p15:guide id="5" orient="horz" pos="1944">
          <p15:clr>
            <a:srgbClr val="A4A3A4"/>
          </p15:clr>
        </p15:guide>
        <p15:guide id="6" orient="horz" pos="2328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LdbNpSiSz/PREe3AyLETMhQAh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0C2C3E-B2E6-4B4E-B0F2-D12381626353}">
  <a:tblStyle styleId="{540C2C3E-B2E6-4B4E-B0F2-D12381626353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8" orient="horz"/>
        <p:guide pos="3864"/>
        <p:guide pos="1272" orient="horz"/>
        <p:guide pos="2312" orient="horz"/>
        <p:guide pos="1944" orient="horz"/>
        <p:guide pos="23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Gill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Gill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titre 2">
  <p:cSld name="Diapositive titre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915924" y="914400"/>
            <a:ext cx="10360152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4" name="Google Shape;5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5" name="Google Shape;85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 5">
  <p:cSld name="Titre et contenu 5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 1">
  <p:cSld name="Tableau 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914400" y="2039112"/>
            <a:ext cx="4576953" cy="387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2" type="body"/>
          </p:nvPr>
        </p:nvSpPr>
        <p:spPr>
          <a:xfrm>
            <a:off x="6357747" y="2039112"/>
            <a:ext cx="4576953" cy="387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">
  <p:cSld name="Cita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914400" y="914400"/>
            <a:ext cx="10360152" cy="2843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 cap="none"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2041114" y="3825875"/>
            <a:ext cx="8109772" cy="264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 7">
  <p:cSld name="Titre et contenu 7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/>
          <p:nvPr>
            <p:ph type="title"/>
          </p:nvPr>
        </p:nvSpPr>
        <p:spPr>
          <a:xfrm>
            <a:off x="914400" y="914400"/>
            <a:ext cx="7534656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914400" y="2039112"/>
            <a:ext cx="7150608" cy="335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Deux contenus 2">
  <p:cSld name="Titre et Deux contenus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914399" y="2039111"/>
            <a:ext cx="2816352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4097800" y="2039111"/>
            <a:ext cx="69494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Deux Contenus">
  <p:cSld name="Titre et Deux Contenu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type="title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" type="body"/>
          </p:nvPr>
        </p:nvSpPr>
        <p:spPr>
          <a:xfrm>
            <a:off x="914399" y="2039111"/>
            <a:ext cx="672998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cap="none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2" type="body"/>
          </p:nvPr>
        </p:nvSpPr>
        <p:spPr>
          <a:xfrm>
            <a:off x="8113472" y="2039111"/>
            <a:ext cx="3163824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 2">
  <p:cSld name="Image avec légende 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type="title"/>
          </p:nvPr>
        </p:nvSpPr>
        <p:spPr>
          <a:xfrm>
            <a:off x="914400" y="914400"/>
            <a:ext cx="5641848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3.jpg"/><Relationship Id="rId7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5.jpg"/><Relationship Id="rId5" Type="http://schemas.openxmlformats.org/officeDocument/2006/relationships/image" Target="../media/image12.jpg"/><Relationship Id="rId6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i.org/10.3917/arco.duru.2012.01" TargetMode="External"/><Relationship Id="rId4" Type="http://schemas.openxmlformats.org/officeDocument/2006/relationships/hyperlink" Target="https://doi.org/10.1037/xge0001437" TargetMode="External"/><Relationship Id="rId5" Type="http://schemas.openxmlformats.org/officeDocument/2006/relationships/hyperlink" Target="https://pdfslide.fr/documents/les-inegalites-sociales-precoces-de-langage-le-normand-parisse-cohen-2007-316-enfants-144-filles-172-garcons-audition-niveau-de-developpement-non.html" TargetMode="External"/><Relationship Id="rId6" Type="http://schemas.openxmlformats.org/officeDocument/2006/relationships/hyperlink" Target="https://hal.archives-ouvertes.fr/hal-0245705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/>
          <p:nvPr>
            <p:ph type="ctrTitle"/>
          </p:nvPr>
        </p:nvSpPr>
        <p:spPr>
          <a:xfrm>
            <a:off x="915924" y="914400"/>
            <a:ext cx="10360152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en-US"/>
              <a:t>Ateliers périscolaires : développer la prise de parole des enfants</a:t>
            </a:r>
            <a:br>
              <a:rPr lang="en-US"/>
            </a:br>
            <a:r>
              <a:rPr lang="en-US" sz="2400"/>
              <a:t>Isabelle Rousset, Solange Rossato, </a:t>
            </a:r>
            <a:br>
              <a:rPr lang="en-US" sz="2400"/>
            </a:br>
            <a:r>
              <a:rPr lang="en-US" sz="2400"/>
              <a:t>Florence Astier et Fanny Colnot-Breune</a:t>
            </a:r>
            <a:endParaRPr sz="2400"/>
          </a:p>
        </p:txBody>
      </p:sp>
      <p:pic>
        <p:nvPicPr>
          <p:cNvPr descr="Une image contenant cercle, logo, Graphique, symbole&#10;&#10;Le contenu généré par l’IA peut être incorrect."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2948" y="5183179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graphisme, conception&#10;&#10;Le contenu généré par l’IA peut être incorrect." id="114" name="Google Shape;1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6655" y="5193339"/>
            <a:ext cx="184219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logo, Graphique&#10;&#10;Le contenu généré par l’IA peut être incorrect." id="115" name="Google Shape;115;p1"/>
          <p:cNvPicPr preferRelativeResize="0"/>
          <p:nvPr/>
        </p:nvPicPr>
        <p:blipFill rotWithShape="1">
          <a:blip r:embed="rId5">
            <a:alphaModFix/>
          </a:blip>
          <a:srcRect b="0" l="0" r="0" t="7561"/>
          <a:stretch/>
        </p:blipFill>
        <p:spPr>
          <a:xfrm>
            <a:off x="1228138" y="5213659"/>
            <a:ext cx="2456335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ité éducative de Grenoble | Cités éducatives" id="116" name="Google Shape;116;p1"/>
          <p:cNvPicPr preferRelativeResize="0"/>
          <p:nvPr/>
        </p:nvPicPr>
        <p:blipFill rotWithShape="1">
          <a:blip r:embed="rId6">
            <a:alphaModFix/>
          </a:blip>
          <a:srcRect b="-337" l="0" r="714" t="-3285"/>
          <a:stretch/>
        </p:blipFill>
        <p:spPr>
          <a:xfrm>
            <a:off x="8659320" y="5182205"/>
            <a:ext cx="2723600" cy="123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0483" y="376767"/>
            <a:ext cx="1801284" cy="111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>
            <p:ph type="ctrTitle"/>
          </p:nvPr>
        </p:nvSpPr>
        <p:spPr>
          <a:xfrm>
            <a:off x="143624" y="387802"/>
            <a:ext cx="10068312" cy="1032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Une approche systémique du langage</a:t>
            </a:r>
            <a:endParaRPr sz="4000"/>
          </a:p>
        </p:txBody>
      </p:sp>
      <p:sp>
        <p:nvSpPr>
          <p:cNvPr id="206" name="Google Shape;206;p10"/>
          <p:cNvSpPr/>
          <p:nvPr/>
        </p:nvSpPr>
        <p:spPr>
          <a:xfrm>
            <a:off x="149150" y="1935519"/>
            <a:ext cx="12042003" cy="4002297"/>
          </a:xfrm>
          <a:prstGeom prst="roundRect">
            <a:avLst>
              <a:gd fmla="val 16667" name="adj"/>
            </a:avLst>
          </a:prstGeom>
          <a:solidFill>
            <a:srgbClr val="7CB2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Interactions sociales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939800" y="2935207"/>
            <a:ext cx="2743200" cy="1815882"/>
          </a:xfrm>
          <a:prstGeom prst="rect">
            <a:avLst/>
          </a:prstGeom>
          <a:solidFill>
            <a:srgbClr val="DDEBEE"/>
          </a:solidFill>
          <a:ln cap="flat" cmpd="sng" w="9525">
            <a:solidFill>
              <a:srgbClr val="DEEA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HABITER L'ESPACE DE PAROLE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Sécurité linguistique, prise de parole dans le groupe, positionnement des interlocuteurs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4724400" y="3144348"/>
            <a:ext cx="2743200" cy="1508105"/>
          </a:xfrm>
          <a:prstGeom prst="rect">
            <a:avLst/>
          </a:prstGeom>
          <a:solidFill>
            <a:srgbClr val="BED7EC"/>
          </a:solidFill>
          <a:ln cap="flat" cmpd="sng" w="9525">
            <a:solidFill>
              <a:srgbClr val="BBD9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MULTIMODALITÉ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geste avant et pendant la parole, le non-verbal, les regards, ...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8458200" y="3521990"/>
            <a:ext cx="2743200" cy="954107"/>
          </a:xfrm>
          <a:prstGeom prst="rect">
            <a:avLst/>
          </a:prstGeom>
          <a:solidFill>
            <a:srgbClr val="9BC6C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PAROLE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Prosodie, syntaxe, lexique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 rot="-180000">
            <a:off x="589280" y="4612640"/>
            <a:ext cx="11140440" cy="548640"/>
          </a:xfrm>
          <a:prstGeom prst="roundRect">
            <a:avLst>
              <a:gd fmla="val 16667" name="adj"/>
            </a:avLst>
          </a:prstGeom>
          <a:solidFill>
            <a:srgbClr val="B3C0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Rencontres entre langues et cultures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11668125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570441" y="76533"/>
            <a:ext cx="11620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Différents projets qui se suivent et se complètent</a:t>
            </a:r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395816" y="1305538"/>
            <a:ext cx="39255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cap="none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t/>
            </a:r>
            <a:endParaRPr/>
          </a:p>
        </p:txBody>
      </p:sp>
      <p:sp>
        <p:nvSpPr>
          <p:cNvPr id="219" name="Google Shape;219;p11"/>
          <p:cNvSpPr txBox="1"/>
          <p:nvPr>
            <p:ph idx="2" type="body"/>
          </p:nvPr>
        </p:nvSpPr>
        <p:spPr>
          <a:xfrm>
            <a:off x="6928139" y="998621"/>
            <a:ext cx="3216600" cy="11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</p:txBody>
      </p:sp>
      <p:sp>
        <p:nvSpPr>
          <p:cNvPr id="220" name="Google Shape;220;p11"/>
          <p:cNvSpPr/>
          <p:nvPr/>
        </p:nvSpPr>
        <p:spPr>
          <a:xfrm>
            <a:off x="4114822" y="1520679"/>
            <a:ext cx="3420000" cy="4140000"/>
          </a:xfrm>
          <a:prstGeom prst="roundRect">
            <a:avLst>
              <a:gd fmla="val 16667" name="adj"/>
            </a:avLst>
          </a:prstGeom>
          <a:solidFill>
            <a:srgbClr val="9FC3E3"/>
          </a:solidFill>
          <a:ln cap="flat" cmpd="sng" w="1905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Les ateliers PAL- santé scolaire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Lancement d’un projet commun pour la création d’ateliers périscolaires de stimulation  pour les élèves de MS « petits parleurs »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8192101" y="1511158"/>
            <a:ext cx="3420000" cy="4140000"/>
          </a:xfrm>
          <a:prstGeom prst="roundRect">
            <a:avLst>
              <a:gd fmla="val 16667" name="adj"/>
            </a:avLst>
          </a:prstGeom>
          <a:solidFill>
            <a:srgbClr val="7CB2E6"/>
          </a:solidFill>
          <a:ln cap="flat" cmpd="sng" w="1905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strike="noStrike">
                <a:solidFill>
                  <a:srgbClr val="543E34"/>
                </a:solidFill>
                <a:latin typeface="Play"/>
                <a:ea typeface="Play"/>
                <a:cs typeface="Play"/>
                <a:sym typeface="Play"/>
              </a:rPr>
              <a:t>PArler/Raconter à la Maternelle (PARM)</a:t>
            </a:r>
            <a:endParaRPr b="1" sz="180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Projet de formalisation des ateliers langage en classe et des ressources </a:t>
            </a: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pédagogiques (albums et jeux) </a:t>
            </a:r>
            <a:r>
              <a:rPr b="0" i="0" lang="en-US" sz="1800" u="none" strike="noStrike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pour les enseignants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3E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221233" y="1520679"/>
            <a:ext cx="3420000" cy="4140000"/>
          </a:xfrm>
          <a:prstGeom prst="roundRect">
            <a:avLst>
              <a:gd fmla="val 16667" name="adj"/>
            </a:avLst>
          </a:prstGeom>
          <a:solidFill>
            <a:srgbClr val="DEEAF5"/>
          </a:solidFill>
          <a:ln cap="flat" cmpd="sng" w="1905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Développer le langage oral en maternelle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>
              <a:solidFill>
                <a:srgbClr val="543E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Mise en place d’un projet de</a:t>
            </a:r>
            <a:r>
              <a:rPr b="0" i="0" lang="en-US" sz="1800" u="none" strike="noStrike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formation des enseignants sur le travail de l'oral en classe </a:t>
            </a:r>
            <a:r>
              <a:rPr b="0" i="0" lang="en-US" sz="1800" u="none" strike="noStrike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maternelle</a:t>
            </a:r>
            <a:endParaRPr/>
          </a:p>
        </p:txBody>
      </p:sp>
      <p:grpSp>
        <p:nvGrpSpPr>
          <p:cNvPr id="223" name="Google Shape;223;p11"/>
          <p:cNvGrpSpPr/>
          <p:nvPr/>
        </p:nvGrpSpPr>
        <p:grpSpPr>
          <a:xfrm>
            <a:off x="591222" y="5940225"/>
            <a:ext cx="926400" cy="573300"/>
            <a:chOff x="591222" y="6229298"/>
            <a:chExt cx="926400" cy="573300"/>
          </a:xfrm>
        </p:grpSpPr>
        <p:sp>
          <p:nvSpPr>
            <p:cNvPr id="224" name="Google Shape;224;p11"/>
            <p:cNvSpPr txBox="1"/>
            <p:nvPr/>
          </p:nvSpPr>
          <p:spPr>
            <a:xfrm>
              <a:off x="591222" y="6433298"/>
              <a:ext cx="92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53356"/>
                  </a:solidFill>
                  <a:latin typeface="Arial"/>
                  <a:ea typeface="Arial"/>
                  <a:cs typeface="Arial"/>
                  <a:sym typeface="Arial"/>
                </a:rPr>
                <a:t>2014</a:t>
              </a:r>
              <a:endParaRPr/>
            </a:p>
          </p:txBody>
        </p:sp>
        <p:cxnSp>
          <p:nvCxnSpPr>
            <p:cNvPr id="225" name="Google Shape;225;p11"/>
            <p:cNvCxnSpPr>
              <a:endCxn id="224" idx="0"/>
            </p:cNvCxnSpPr>
            <p:nvPr/>
          </p:nvCxnSpPr>
          <p:spPr>
            <a:xfrm>
              <a:off x="1054422" y="6229298"/>
              <a:ext cx="0" cy="204000"/>
            </a:xfrm>
            <a:prstGeom prst="straightConnector1">
              <a:avLst/>
            </a:prstGeom>
            <a:noFill/>
            <a:ln cap="flat" cmpd="sng" w="25400">
              <a:solidFill>
                <a:srgbClr val="2533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26" name="Google Shape;226;p11"/>
          <p:cNvCxnSpPr/>
          <p:nvPr/>
        </p:nvCxnSpPr>
        <p:spPr>
          <a:xfrm>
            <a:off x="394969" y="6076503"/>
            <a:ext cx="10224000" cy="0"/>
          </a:xfrm>
          <a:prstGeom prst="straightConnector1">
            <a:avLst/>
          </a:prstGeom>
          <a:noFill/>
          <a:ln cap="flat" cmpd="sng" w="44450">
            <a:solidFill>
              <a:srgbClr val="DEEAF5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227" name="Google Shape;227;p11"/>
          <p:cNvCxnSpPr/>
          <p:nvPr/>
        </p:nvCxnSpPr>
        <p:spPr>
          <a:xfrm>
            <a:off x="5263212" y="5964341"/>
            <a:ext cx="5366100" cy="0"/>
          </a:xfrm>
          <a:prstGeom prst="straightConnector1">
            <a:avLst/>
          </a:prstGeom>
          <a:noFill/>
          <a:ln cap="flat" cmpd="sng" w="44450">
            <a:solidFill>
              <a:srgbClr val="9FC3E3"/>
            </a:solidFill>
            <a:prstDash val="dash"/>
            <a:round/>
            <a:headEnd len="sm" w="sm" type="none"/>
            <a:tailEnd len="med" w="med" type="stealth"/>
          </a:ln>
        </p:spPr>
      </p:cxnSp>
      <p:grpSp>
        <p:nvGrpSpPr>
          <p:cNvPr id="228" name="Google Shape;228;p11"/>
          <p:cNvGrpSpPr/>
          <p:nvPr/>
        </p:nvGrpSpPr>
        <p:grpSpPr>
          <a:xfrm>
            <a:off x="4928045" y="5969650"/>
            <a:ext cx="926392" cy="573300"/>
            <a:chOff x="591234" y="6229305"/>
            <a:chExt cx="646200" cy="573300"/>
          </a:xfrm>
        </p:grpSpPr>
        <p:sp>
          <p:nvSpPr>
            <p:cNvPr id="229" name="Google Shape;229;p11"/>
            <p:cNvSpPr txBox="1"/>
            <p:nvPr/>
          </p:nvSpPr>
          <p:spPr>
            <a:xfrm>
              <a:off x="591234" y="6433305"/>
              <a:ext cx="64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53356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/>
            </a:p>
          </p:txBody>
        </p:sp>
        <p:cxnSp>
          <p:nvCxnSpPr>
            <p:cNvPr id="230" name="Google Shape;230;p11"/>
            <p:cNvCxnSpPr>
              <a:endCxn id="229" idx="0"/>
            </p:cNvCxnSpPr>
            <p:nvPr/>
          </p:nvCxnSpPr>
          <p:spPr>
            <a:xfrm>
              <a:off x="914334" y="6229305"/>
              <a:ext cx="0" cy="204000"/>
            </a:xfrm>
            <a:prstGeom prst="straightConnector1">
              <a:avLst/>
            </a:prstGeom>
            <a:noFill/>
            <a:ln cap="flat" cmpd="sng" w="25400">
              <a:solidFill>
                <a:srgbClr val="2533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31" name="Google Shape;231;p11"/>
          <p:cNvGrpSpPr/>
          <p:nvPr/>
        </p:nvGrpSpPr>
        <p:grpSpPr>
          <a:xfrm>
            <a:off x="6673530" y="5969250"/>
            <a:ext cx="1062600" cy="573300"/>
            <a:chOff x="591246" y="6229301"/>
            <a:chExt cx="1062600" cy="573300"/>
          </a:xfrm>
        </p:grpSpPr>
        <p:sp>
          <p:nvSpPr>
            <p:cNvPr id="232" name="Google Shape;232;p11"/>
            <p:cNvSpPr txBox="1"/>
            <p:nvPr/>
          </p:nvSpPr>
          <p:spPr>
            <a:xfrm>
              <a:off x="591246" y="6433301"/>
              <a:ext cx="1062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53356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/>
            </a:p>
          </p:txBody>
        </p:sp>
        <p:cxnSp>
          <p:nvCxnSpPr>
            <p:cNvPr id="233" name="Google Shape;233;p11"/>
            <p:cNvCxnSpPr>
              <a:endCxn id="232" idx="0"/>
            </p:cNvCxnSpPr>
            <p:nvPr/>
          </p:nvCxnSpPr>
          <p:spPr>
            <a:xfrm>
              <a:off x="1122546" y="6229301"/>
              <a:ext cx="0" cy="204000"/>
            </a:xfrm>
            <a:prstGeom prst="straightConnector1">
              <a:avLst/>
            </a:prstGeom>
            <a:noFill/>
            <a:ln cap="flat" cmpd="sng" w="25400">
              <a:solidFill>
                <a:srgbClr val="25335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234" name="Google Shape;234;p11"/>
          <p:cNvCxnSpPr/>
          <p:nvPr/>
        </p:nvCxnSpPr>
        <p:spPr>
          <a:xfrm>
            <a:off x="6996683" y="6212994"/>
            <a:ext cx="3620700" cy="0"/>
          </a:xfrm>
          <a:prstGeom prst="straightConnector1">
            <a:avLst/>
          </a:prstGeom>
          <a:noFill/>
          <a:ln cap="flat" cmpd="sng" w="44450">
            <a:solidFill>
              <a:srgbClr val="7CB2E6"/>
            </a:solidFill>
            <a:prstDash val="dot"/>
            <a:round/>
            <a:headEnd len="sm" w="sm" type="none"/>
            <a:tailEnd len="med" w="med" type="stealth"/>
          </a:ln>
        </p:spPr>
      </p:cxnSp>
      <p:sp>
        <p:nvSpPr>
          <p:cNvPr id="235" name="Google Shape;235;p11"/>
          <p:cNvSpPr txBox="1"/>
          <p:nvPr/>
        </p:nvSpPr>
        <p:spPr>
          <a:xfrm>
            <a:off x="4775400" y="1104855"/>
            <a:ext cx="209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Périscolaire + parents</a:t>
            </a:r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591234" y="1150845"/>
            <a:ext cx="212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Enseignants + parents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8756691" y="1134765"/>
            <a:ext cx="212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Enseignants + parents</a:t>
            </a:r>
            <a:endParaRPr/>
          </a:p>
        </p:txBody>
      </p:sp>
      <p:sp>
        <p:nvSpPr>
          <p:cNvPr id="238" name="Google Shape;238;p11"/>
          <p:cNvSpPr txBox="1"/>
          <p:nvPr/>
        </p:nvSpPr>
        <p:spPr>
          <a:xfrm>
            <a:off x="11668125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>
            <p:ph type="title"/>
          </p:nvPr>
        </p:nvSpPr>
        <p:spPr>
          <a:xfrm>
            <a:off x="1093657" y="604156"/>
            <a:ext cx="5641848" cy="3948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Le PAL</a:t>
            </a: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/>
              <a:t>Un projet porté par la santé scolaire de la ville de Grenoble dans les quartiers prioritaires</a:t>
            </a:r>
            <a:endParaRPr sz="4000"/>
          </a:p>
        </p:txBody>
      </p:sp>
      <p:sp>
        <p:nvSpPr>
          <p:cNvPr id="245" name="Google Shape;245;p12"/>
          <p:cNvSpPr txBox="1"/>
          <p:nvPr/>
        </p:nvSpPr>
        <p:spPr>
          <a:xfrm>
            <a:off x="6317841" y="4180921"/>
            <a:ext cx="49779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national moyen public (2022-25) : 103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moyen Isère public (2022-25) : 109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Grenoble moyen public (2022-25) : 100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IPS moyen des écoles avec PAL (2020-25) : 78</a:t>
            </a:r>
            <a:endParaRPr/>
          </a:p>
        </p:txBody>
      </p:sp>
      <p:pic>
        <p:nvPicPr>
          <p:cNvPr descr="Cité éducative de Grenoble | Cités éducatives" id="246" name="Google Shape;246;p12"/>
          <p:cNvPicPr preferRelativeResize="0"/>
          <p:nvPr/>
        </p:nvPicPr>
        <p:blipFill rotWithShape="1">
          <a:blip r:embed="rId3">
            <a:alphaModFix/>
          </a:blip>
          <a:srcRect b="-337" l="0" r="714" t="-3285"/>
          <a:stretch/>
        </p:blipFill>
        <p:spPr>
          <a:xfrm>
            <a:off x="1191720" y="5375245"/>
            <a:ext cx="2723600" cy="1231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ercle, logo, Graphique, symbole&#10;&#10;Le contenu généré par l’IA peut être incorrect." id="247" name="Google Shape;24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0488" y="535572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city&#10;&#10;AI-generated content may be incorrect." id="248" name="Google Shape;2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3513" y="863504"/>
            <a:ext cx="5896260" cy="30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080000" y="919480"/>
            <a:ext cx="2303780" cy="30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4">
            <a:alphaModFix/>
          </a:blip>
          <a:srcRect b="13333" l="4620" r="3959" t="19259"/>
          <a:stretch/>
        </p:blipFill>
        <p:spPr>
          <a:xfrm>
            <a:off x="1992005" y="4131220"/>
            <a:ext cx="2567292" cy="267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/>
          <p:cNvPicPr preferRelativeResize="0"/>
          <p:nvPr/>
        </p:nvPicPr>
        <p:blipFill rotWithShape="1">
          <a:blip r:embed="rId5">
            <a:alphaModFix/>
          </a:blip>
          <a:srcRect b="-880" l="0" r="61" t="14521"/>
          <a:stretch/>
        </p:blipFill>
        <p:spPr>
          <a:xfrm>
            <a:off x="444500" y="1310640"/>
            <a:ext cx="3583942" cy="232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5480" y="1388428"/>
            <a:ext cx="3571875" cy="47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>
            <p:ph type="title"/>
          </p:nvPr>
        </p:nvSpPr>
        <p:spPr>
          <a:xfrm>
            <a:off x="570441" y="274166"/>
            <a:ext cx="1162024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Des malettes : du concret vers l'abstrait</a:t>
            </a:r>
            <a:endParaRPr/>
          </a:p>
        </p:txBody>
      </p:sp>
      <p:sp>
        <p:nvSpPr>
          <p:cNvPr id="260" name="Google Shape;260;p13"/>
          <p:cNvSpPr txBox="1"/>
          <p:nvPr/>
        </p:nvSpPr>
        <p:spPr>
          <a:xfrm>
            <a:off x="1490980" y="3637280"/>
            <a:ext cx="14935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Matériel 3D</a:t>
            </a:r>
            <a:endParaRPr/>
          </a:p>
        </p:txBody>
      </p:sp>
      <p:sp>
        <p:nvSpPr>
          <p:cNvPr id="261" name="Google Shape;261;p13"/>
          <p:cNvSpPr txBox="1"/>
          <p:nvPr/>
        </p:nvSpPr>
        <p:spPr>
          <a:xfrm>
            <a:off x="4109720" y="3616960"/>
            <a:ext cx="42265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Matériel 2D  avec photos et dessins</a:t>
            </a:r>
            <a:endParaRPr/>
          </a:p>
        </p:txBody>
      </p:sp>
      <p:sp>
        <p:nvSpPr>
          <p:cNvPr id="262" name="Google Shape;262;p13"/>
          <p:cNvSpPr txBox="1"/>
          <p:nvPr/>
        </p:nvSpPr>
        <p:spPr>
          <a:xfrm>
            <a:off x="4682499" y="4956625"/>
            <a:ext cx="2570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Porte-clé d'images et de photos en lien avec le thème que les enfants gardent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7960360" y="6156959"/>
            <a:ext cx="42265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Livres avec des marottes pour aider la narration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40000">
            <a:off x="418598" y="1472339"/>
            <a:ext cx="5577552" cy="392176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 txBox="1"/>
          <p:nvPr>
            <p:ph type="title"/>
          </p:nvPr>
        </p:nvSpPr>
        <p:spPr>
          <a:xfrm>
            <a:off x="570441" y="274166"/>
            <a:ext cx="11620246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Des ateliers organisés en 5 thèmes de 4 séances</a:t>
            </a:r>
            <a:endParaRPr/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6363" y="1511085"/>
            <a:ext cx="6322801" cy="44945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9242" y="237134"/>
            <a:ext cx="8268435" cy="584994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5"/>
          <p:cNvSpPr/>
          <p:nvPr/>
        </p:nvSpPr>
        <p:spPr>
          <a:xfrm>
            <a:off x="215277" y="4792"/>
            <a:ext cx="10774564" cy="2383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Les enfants </a:t>
            </a:r>
            <a:b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4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ciblés</a:t>
            </a:r>
            <a:endParaRPr sz="4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222087" y="1928932"/>
            <a:ext cx="350519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MS ayant des difficultés attestées par l'infirmière scolaire et/ou les enseignants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1680281" y="5513219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Rousset et al. 2019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>
            <p:ph type="title"/>
          </p:nvPr>
        </p:nvSpPr>
        <p:spPr>
          <a:xfrm>
            <a:off x="477520" y="304800"/>
            <a:ext cx="10735056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Retours des parents et des enseignants 2020-2024</a:t>
            </a:r>
            <a:endParaRPr/>
          </a:p>
        </p:txBody>
      </p:sp>
      <p:graphicFrame>
        <p:nvGraphicFramePr>
          <p:cNvPr id="290" name="Google Shape;290;p16"/>
          <p:cNvGraphicFramePr/>
          <p:nvPr/>
        </p:nvGraphicFramePr>
        <p:xfrm>
          <a:off x="369691" y="5169051"/>
          <a:ext cx="3000000" cy="3000000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A6B0D3"/>
                    </a:gs>
                    <a:gs pos="50000">
                      <a:srgbClr val="98A3CC"/>
                    </a:gs>
                    <a:gs pos="100000">
                      <a:srgbClr val="8695C7"/>
                    </a:gs>
                  </a:gsLst>
                  <a:lin ang="5400000" scaled="0"/>
                </a:gradFill>
                <a:tableStyleId>{540C2C3E-B2E6-4B4E-B0F2-D12381626353}</a:tableStyleId>
              </a:tblPr>
              <a:tblGrid>
                <a:gridCol w="2895600"/>
                <a:gridCol w="1295775"/>
                <a:gridCol w="1080900"/>
                <a:gridCol w="1187575"/>
                <a:gridCol w="1196475"/>
                <a:gridCol w="1226950"/>
                <a:gridCol w="1448050"/>
              </a:tblGrid>
              <a:tr h="18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2020-2021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2021-2022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2022-2023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2023-2024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2024-2025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Total général</a:t>
                      </a:r>
                      <a:endParaRPr/>
                    </a:p>
                  </a:txBody>
                  <a:tcPr marT="0" marB="0" marR="0" marL="0" anchor="ctr">
                    <a:solidFill>
                      <a:schemeClr val="dk2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Nb enfants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45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D8DFE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Nb retours parents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6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9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60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8FA1C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Nb retours enseignants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0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14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7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33</a:t>
                      </a:r>
                      <a:endParaRPr/>
                    </a:p>
                  </a:txBody>
                  <a:tcPr marT="0" marB="0" marR="0" marL="0" anchor="ctr">
                    <a:solidFill>
                      <a:srgbClr val="BBD9DE"/>
                    </a:solidFill>
                  </a:tcPr>
                </a:tc>
              </a:tr>
            </a:tbl>
          </a:graphicData>
        </a:graphic>
      </p:graphicFrame>
      <p:sp>
        <p:nvSpPr>
          <p:cNvPr id="291" name="Google Shape;291;p16"/>
          <p:cNvSpPr txBox="1"/>
          <p:nvPr/>
        </p:nvSpPr>
        <p:spPr>
          <a:xfrm>
            <a:off x="330200" y="1422400"/>
            <a:ext cx="110032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Retours positifs des parents :</a:t>
            </a:r>
            <a:endParaRPr/>
          </a:p>
        </p:txBody>
      </p:sp>
      <p:sp>
        <p:nvSpPr>
          <p:cNvPr id="292" name="Google Shape;292;p16"/>
          <p:cNvSpPr txBox="1"/>
          <p:nvPr/>
        </p:nvSpPr>
        <p:spPr>
          <a:xfrm>
            <a:off x="3322320" y="2494280"/>
            <a:ext cx="3982720" cy="584775"/>
          </a:xfrm>
          <a:prstGeom prst="rect">
            <a:avLst/>
          </a:prstGeom>
          <a:solidFill>
            <a:srgbClr val="9197CE"/>
          </a:solidFill>
          <a:ln cap="flat" cmpd="sng" w="9525">
            <a:solidFill>
              <a:srgbClr val="9197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Maintenant c’est beaucoup plus construit, il arrive à faire passer ses propres idées.</a:t>
            </a:r>
            <a:endParaRPr/>
          </a:p>
        </p:txBody>
      </p:sp>
      <p:sp>
        <p:nvSpPr>
          <p:cNvPr id="293" name="Google Shape;293;p16"/>
          <p:cNvSpPr txBox="1"/>
          <p:nvPr/>
        </p:nvSpPr>
        <p:spPr>
          <a:xfrm rot="420000">
            <a:off x="7270115" y="2152187"/>
            <a:ext cx="4338320" cy="830997"/>
          </a:xfrm>
          <a:prstGeom prst="rect">
            <a:avLst/>
          </a:prstGeom>
          <a:solidFill>
            <a:srgbClr val="D8DFEF"/>
          </a:solidFill>
          <a:ln cap="flat" cmpd="sng" w="9525">
            <a:solidFill>
              <a:srgbClr val="D8D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montrait les livres à sa soeur et sa maman. Il prononce beaucoup plus de mots et fait des phrases. Il y a de gros changements.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 rot="-660000">
            <a:off x="111760" y="2210098"/>
            <a:ext cx="3931920" cy="584775"/>
          </a:xfrm>
          <a:prstGeom prst="rect">
            <a:avLst/>
          </a:prstGeom>
          <a:solidFill>
            <a:srgbClr val="C8CBE6"/>
          </a:solidFill>
          <a:ln cap="flat" cmpd="sng" w="9525">
            <a:solidFill>
              <a:srgbClr val="C8CB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en avait besoin, maintenant il parle de l’école, de ce qu’il a fait à l’atelier.</a:t>
            </a:r>
            <a:endParaRPr/>
          </a:p>
        </p:txBody>
      </p:sp>
      <p:sp>
        <p:nvSpPr>
          <p:cNvPr id="295" name="Google Shape;295;p16"/>
          <p:cNvSpPr txBox="1"/>
          <p:nvPr/>
        </p:nvSpPr>
        <p:spPr>
          <a:xfrm rot="-539869">
            <a:off x="101622" y="3812108"/>
            <a:ext cx="3972585" cy="585000"/>
          </a:xfrm>
          <a:prstGeom prst="rect">
            <a:avLst/>
          </a:prstGeom>
          <a:solidFill>
            <a:srgbClr val="DDEB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 joue beaucoup plus avec les autres enfants et a plus sa place dans la classe.</a:t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3921760" y="3876439"/>
            <a:ext cx="3982800" cy="831000"/>
          </a:xfrm>
          <a:prstGeom prst="rect">
            <a:avLst/>
          </a:prstGeom>
          <a:solidFill>
            <a:srgbClr val="BBD9D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enfants passent des mots aux phrases, les enfants sont plus enclins à prendre la parole, il y a plus de partage.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 rot="600039">
            <a:off x="7904548" y="3815525"/>
            <a:ext cx="3942199" cy="584857"/>
          </a:xfrm>
          <a:prstGeom prst="rect">
            <a:avLst/>
          </a:prstGeom>
          <a:solidFill>
            <a:srgbClr val="9BC6C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grand groupe, elle prend beaucoup plus la parole qu’au début d’année.</a:t>
            </a: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335280" y="2840119"/>
            <a:ext cx="1086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Retours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enseignants en très grande majorité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positifs</a:t>
            </a:r>
            <a:r>
              <a:rPr b="0" i="0" lang="en-US" sz="20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les prises de parole dans la classe.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6"/>
          <p:cNvSpPr/>
          <p:nvPr/>
        </p:nvSpPr>
        <p:spPr>
          <a:xfrm rot="2940000">
            <a:off x="10819057" y="6108136"/>
            <a:ext cx="579120" cy="772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BBD9DE"/>
          </a:solidFill>
          <a:ln cap="flat" cmpd="sng" w="1905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10812774" y="6324600"/>
            <a:ext cx="8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20 %</a:t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 rot="2940000">
            <a:off x="10717456" y="5640776"/>
            <a:ext cx="579120" cy="77216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8FA1CF"/>
          </a:solidFill>
          <a:ln cap="flat" cmpd="sng" w="19050">
            <a:solidFill>
              <a:srgbClr val="1F2B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10701025" y="5826750"/>
            <a:ext cx="96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35 %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/>
          <p:nvPr>
            <p:ph type="title"/>
          </p:nvPr>
        </p:nvSpPr>
        <p:spPr>
          <a:xfrm>
            <a:off x="469231" y="227667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Pertinence du dispositif ? </a:t>
            </a:r>
            <a:endParaRPr sz="4000"/>
          </a:p>
        </p:txBody>
      </p:sp>
      <p:pic>
        <p:nvPicPr>
          <p:cNvPr id="310" name="Google Shape;3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939" y="1111879"/>
            <a:ext cx="5588302" cy="3549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blue and orange bars&#10;&#10;AI-generated content may be incorrect." id="311" name="Google Shape;3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783" y="1139541"/>
            <a:ext cx="5477814" cy="352956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8"/>
          <p:cNvSpPr txBox="1"/>
          <p:nvPr/>
        </p:nvSpPr>
        <p:spPr>
          <a:xfrm>
            <a:off x="313420" y="4864791"/>
            <a:ext cx="547275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Toutes les comparaisons sont significatives (p&lt;0,001)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Progression au cours de l'année,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enfants avec PAL ont des positionnements langagiers plus bas que les enfants sans PAL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quel apport du PAL ? 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6150370" y="4870199"/>
            <a:ext cx="558648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Sélection des enfants les plus faibles (score &lt;0,66) avec et sans PAL, pour une étude longitudinale. 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de différence significative au début (p =0,42)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positionnement plus élevé pour les enfants avec PAL que sans PAL (p &lt; 0.001)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les enfants progressent + vite avec !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Conclusion et perspectives</a:t>
            </a:r>
            <a:br>
              <a:rPr lang="en-US"/>
            </a:br>
            <a:endParaRPr/>
          </a:p>
        </p:txBody>
      </p:sp>
      <p:sp>
        <p:nvSpPr>
          <p:cNvPr id="321" name="Google Shape;321;p19"/>
          <p:cNvSpPr txBox="1"/>
          <p:nvPr>
            <p:ph idx="1" type="body"/>
          </p:nvPr>
        </p:nvSpPr>
        <p:spPr>
          <a:xfrm>
            <a:off x="838200" y="1347954"/>
            <a:ext cx="10515600" cy="4829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 PAL : un dispositif efficace pour faciliter la prise de parole des enfants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Une inscription dans l'écosystème de l'enfant apprécié (parents, enseignants, périscolaire)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 accompagnement pérennisé avec un poste de coordinatrice depuis 2021 et prévu pour encore 2 ans au minimum grâce à la ville de Grenoble et à la Cité éducative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Une réflexion sur la place des ATSEM dans ce dispositif (en lien avec les formations des ATSEM que nous avons menées pour la Ville en octobre 2024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Une mise en oeuvre similaire depuis 2023 par le Pôle Santé Interprofessionnel de Saint Martin d'Hères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22" name="Google Shape;322;p19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975360" y="462455"/>
            <a:ext cx="10299192" cy="744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Les personnes impliquées dans les projets</a:t>
            </a:r>
            <a:endParaRPr/>
          </a:p>
        </p:txBody>
      </p:sp>
      <p:sp>
        <p:nvSpPr>
          <p:cNvPr id="329" name="Google Shape;329;p20"/>
          <p:cNvSpPr txBox="1"/>
          <p:nvPr>
            <p:ph idx="1" type="body"/>
          </p:nvPr>
        </p:nvSpPr>
        <p:spPr>
          <a:xfrm>
            <a:off x="705454" y="1534671"/>
            <a:ext cx="10889645" cy="4424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B62"/>
              </a:buClr>
              <a:buSzPts val="2800"/>
              <a:buNone/>
            </a:pPr>
            <a:r>
              <a:rPr b="1" lang="en-US" sz="2800" cap="none">
                <a:solidFill>
                  <a:srgbClr val="072B62"/>
                </a:solidFill>
              </a:rPr>
              <a:t>Julie Vidoire, Claire Wolfarth, Fanny Colnot-Breune (coordinatrices PAL) et une trentaine d'animateur.rices, </a:t>
            </a:r>
            <a:r>
              <a:rPr b="1" lang="en-US" sz="2800" cap="none">
                <a:solidFill>
                  <a:srgbClr val="5963B8"/>
                </a:solidFill>
              </a:rPr>
              <a:t>plus d'</a:t>
            </a:r>
            <a:r>
              <a:rPr b="1" lang="en-US" sz="2800" cap="none">
                <a:solidFill>
                  <a:srgbClr val="3478B4"/>
                </a:solidFill>
              </a:rPr>
              <a:t>une cinquantaine d'enseignant.es, Elisabeth Latapie (IA maternelle à la DSDEN de l'Isère), une quarantaine d'étudiant.es MEEF, Jean-Luc Vidalenc (étudiant SdL), </a:t>
            </a:r>
            <a:r>
              <a:rPr b="1" lang="en-US" sz="2800" cap="none">
                <a:solidFill>
                  <a:srgbClr val="224D74"/>
                </a:solidFill>
              </a:rPr>
              <a:t>Christine Lequette (médecin Conseil auprès du recteur de Grenoble), le service de la Santé Scolaire de Grenoble : Florence Astier, Sylvain Grosjat et Marie-Ange Sempolit ainsi que les orthophonistes, les médecins, les infirmières, les travailleuses sociales, l'équipe du PSIP de Saint-Martin d'Hères</a:t>
            </a:r>
            <a:r>
              <a:rPr b="1" lang="en-US" sz="2800" cap="none">
                <a:solidFill>
                  <a:srgbClr val="5A6B86"/>
                </a:solidFill>
              </a:rPr>
              <a:t>,</a:t>
            </a:r>
            <a:r>
              <a:rPr b="1" lang="en-US" sz="2800" cap="none">
                <a:solidFill>
                  <a:srgbClr val="9BC6CE"/>
                </a:solidFill>
              </a:rPr>
              <a:t> Isabelle Rousset, Solange Rossato, Laurence Buson, Isabelle Estève, Saskia Mugnier (Chercheuses)</a:t>
            </a:r>
            <a:endParaRPr b="1" sz="2800">
              <a:solidFill>
                <a:srgbClr val="9BC6CE"/>
              </a:solidFill>
            </a:endParaRPr>
          </a:p>
        </p:txBody>
      </p:sp>
      <p:sp>
        <p:nvSpPr>
          <p:cNvPr id="330" name="Google Shape;330;p20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>
            <p:ph type="title"/>
          </p:nvPr>
        </p:nvSpPr>
        <p:spPr>
          <a:xfrm>
            <a:off x="914400" y="914400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273" y="41175"/>
            <a:ext cx="10513454" cy="6756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/>
          <p:nvPr>
            <p:ph type="title"/>
          </p:nvPr>
        </p:nvSpPr>
        <p:spPr>
          <a:xfrm>
            <a:off x="1097280" y="286603"/>
            <a:ext cx="10058400" cy="800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Références</a:t>
            </a:r>
            <a:endParaRPr/>
          </a:p>
        </p:txBody>
      </p:sp>
      <p:sp>
        <p:nvSpPr>
          <p:cNvPr id="337" name="Google Shape;337;p21"/>
          <p:cNvSpPr txBox="1"/>
          <p:nvPr>
            <p:ph idx="1" type="body"/>
          </p:nvPr>
        </p:nvSpPr>
        <p:spPr>
          <a:xfrm>
            <a:off x="838200" y="1094105"/>
            <a:ext cx="10515600" cy="5499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Colletta, J.-M. (2007). Signaux corporels et acquisition du langage : Des relations constantes et étroites. </a:t>
            </a:r>
            <a:r>
              <a:rPr i="1" lang="en-US" sz="1600"/>
              <a:t>Langage &amp; pratiques</a:t>
            </a:r>
            <a:r>
              <a:rPr lang="en-US" sz="1600"/>
              <a:t>, </a:t>
            </a:r>
            <a:r>
              <a:rPr i="1" lang="en-US" sz="1600"/>
              <a:t>39</a:t>
            </a:r>
            <a:r>
              <a:rPr lang="en-US" sz="1600"/>
              <a:t>, 20‑33.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Duru-Bellat, M., &amp; Zanten, A. van. (2012). </a:t>
            </a:r>
            <a:r>
              <a:rPr i="1" lang="en-US" sz="1600"/>
              <a:t>Sociologie de l’école</a:t>
            </a:r>
            <a:r>
              <a:rPr lang="en-US" sz="1600"/>
              <a:t>. Armand Colin.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https://doi.org/10.3917/arco.duru.2012.01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Florin, A. (2003). </a:t>
            </a:r>
            <a:r>
              <a:rPr i="1" lang="en-US" sz="1600"/>
              <a:t>Introduction à la psychologie du développement : Enfance et adolescence</a:t>
            </a:r>
            <a:r>
              <a:rPr lang="en-US" sz="1600"/>
              <a:t>. Dunod.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Goudeau, S. (2022, novembre). </a:t>
            </a:r>
            <a:r>
              <a:rPr i="1" lang="en-US" sz="1600"/>
              <a:t>En quoi la perception de l’évaluation par les élèves peut-elle générer des inégalités ?</a:t>
            </a:r>
            <a:r>
              <a:rPr lang="en-US" sz="1600"/>
              <a:t> [Conférence de consensus du Cnesco]. L’évaluation en classe, au service de l’apprentissage des élèves.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Goudeau, S., Sanrey, C., Autin, F., Stephens, N. M., Markus, H. R., Croizet, J.-C., &amp; Cimpian, A. (2023). Unequal Opportunities From the Start : Socioeconomic Disparities in Classroom Participation in Preschool. </a:t>
            </a:r>
            <a:r>
              <a:rPr i="1" lang="en-US" sz="1600"/>
              <a:t>Journal of Experimental Psychology: General</a:t>
            </a:r>
            <a:r>
              <a:rPr lang="en-US" sz="1600"/>
              <a:t>, </a:t>
            </a:r>
            <a:r>
              <a:rPr i="1" lang="en-US" sz="1600"/>
              <a:t>152</a:t>
            </a:r>
            <a:r>
              <a:rPr lang="en-US" sz="1600"/>
              <a:t>(11), 3135‑3152.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https://doi.org/10.1037/xge0001437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Parisse, C., Le Normand, M.-T., &amp; Cohen, H. (2007). </a:t>
            </a:r>
            <a:r>
              <a:rPr i="1" lang="en-US" sz="1600"/>
              <a:t>Les inégalités sociales précoces de langage</a:t>
            </a:r>
            <a:r>
              <a:rPr lang="en-US" sz="1600"/>
              <a:t>. pdfslide.fr.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https://pdfslide.fr/documents/les-inegalites-sociales-precoces-de-langage-le-normand-parisse-cohen-2007-316-enfants-144-filles-172-garcons-audition-niveau-de-developpement-non.html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Parisse, C., Le Normand, M.-T., &amp; Cohen, H. (2008). Lexical diversity and productivity in French preschoolers : Developmental, gender and sociocultural factors. </a:t>
            </a:r>
            <a:r>
              <a:rPr i="1" lang="en-US" sz="1600"/>
              <a:t>Clinical linguistics &amp; phonetics</a:t>
            </a:r>
            <a:r>
              <a:rPr lang="en-US" sz="1600"/>
              <a:t>, </a:t>
            </a:r>
            <a:r>
              <a:rPr i="1" lang="en-US" sz="1600"/>
              <a:t>22</a:t>
            </a:r>
            <a:r>
              <a:rPr lang="en-US" sz="1600"/>
              <a:t>(1), 47‑58.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Rondal, J. (1979). «Maman est au courant» : Une étude des connaissances maternelles quant aux aspects formels du langage du jeune enfant. </a:t>
            </a:r>
            <a:r>
              <a:rPr i="1" lang="en-US" sz="1600"/>
              <a:t>Enfance</a:t>
            </a:r>
            <a:r>
              <a:rPr lang="en-US" sz="1600"/>
              <a:t>, </a:t>
            </a:r>
            <a:r>
              <a:rPr i="1" lang="en-US" sz="1600"/>
              <a:t>32</a:t>
            </a:r>
            <a:r>
              <a:rPr lang="en-US" sz="1600"/>
              <a:t>(2), 95‑106.</a:t>
            </a:r>
            <a:endParaRPr sz="1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Rousset, I., Rossato, S., Lequette, C., &amp; Latapie, E. (2019, novembre). </a:t>
            </a:r>
            <a:r>
              <a:rPr i="1" lang="en-US" sz="1600"/>
              <a:t>Exploration des compétences langagières des enfants d’écoles maternelles en zone d’éducation prioritaire</a:t>
            </a:r>
            <a:r>
              <a:rPr lang="en-US" sz="1600"/>
              <a:t>. 10èmes Journées Internationale de la Linguistique de Corpus, Grenoble.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https://hal.archives-ouvertes.fr/hal-02457055</a:t>
            </a:r>
            <a:endParaRPr sz="1600"/>
          </a:p>
        </p:txBody>
      </p:sp>
      <p:sp>
        <p:nvSpPr>
          <p:cNvPr id="338" name="Google Shape;338;p21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ctrTitle"/>
          </p:nvPr>
        </p:nvSpPr>
        <p:spPr>
          <a:xfrm>
            <a:off x="915924" y="914400"/>
            <a:ext cx="10360152" cy="502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t/>
            </a:r>
            <a:endParaRPr/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698" y="109815"/>
            <a:ext cx="11590605" cy="664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type="ctrTitle"/>
          </p:nvPr>
        </p:nvSpPr>
        <p:spPr>
          <a:xfrm>
            <a:off x="-5300" y="4369"/>
            <a:ext cx="5719800" cy="18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Des acquisitions langagières très variables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8497" r="40414" t="0"/>
          <a:stretch/>
        </p:blipFill>
        <p:spPr>
          <a:xfrm>
            <a:off x="5943600" y="0"/>
            <a:ext cx="56057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8706396" y="1110274"/>
            <a:ext cx="2629326" cy="46166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 jusqu'à 90%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687711" y="1329692"/>
            <a:ext cx="50268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acquisition longue et progressive, avec beaucoup de variabilité 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voyelles sont les plus précoces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plosives et nasales sont stabilisées entre 2 et 3-4 ans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fricatives et approximantes sont acquises par la majorité des enfants vers 4 ans, mais il faut attendre 7 ans pour que 90% des enfants les produisent correctement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721360" y="436880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Influence du milieu social </a:t>
            </a:r>
            <a:endParaRPr sz="4000"/>
          </a:p>
        </p:txBody>
      </p:sp>
      <p:pic>
        <p:nvPicPr>
          <p:cNvPr id="150" name="Google Shape;15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99" y="2779002"/>
            <a:ext cx="4455275" cy="266703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723295" y="5434875"/>
            <a:ext cx="445008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Evolution du nombre de mots par énoncé (MLU) en français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(Parisse, Le Normand et Cohen, 2007 ; 2008)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10122" y="1980604"/>
            <a:ext cx="548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3 ans, une avance de 9 mois des enfants de cadres sur les enfants de milieu populaire.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6057780" y="1975636"/>
            <a:ext cx="556380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Des différences quantitatives avérées : on s'adresse plus à l'enfant en milieu favorisé mais surtout les interactions sont de nature différentes</a:t>
            </a:r>
            <a:endParaRPr/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9673" y="4080299"/>
            <a:ext cx="2738755" cy="1972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04968" y="4081569"/>
            <a:ext cx="2769870" cy="196977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/>
          <p:nvPr>
            <p:ph type="title"/>
          </p:nvPr>
        </p:nvSpPr>
        <p:spPr>
          <a:xfrm>
            <a:off x="-687670" y="893003"/>
            <a:ext cx="11871236" cy="6352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4000"/>
              <a:t>L'école et le renforcement des inégalités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536853" y="3902598"/>
            <a:ext cx="5014116" cy="2350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Pour les enfants, parler plus relève de caractéristiques individuelles :</a:t>
            </a:r>
            <a:endParaRPr sz="18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"élèves plus intelligents"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"plus gentils"</a:t>
            </a:r>
            <a:endParaRPr sz="18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"meilleurs à l'école"</a:t>
            </a:r>
            <a:endParaRPr sz="1800">
              <a:solidFill>
                <a:srgbClr val="3030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>
                <a:solidFill>
                  <a:srgbClr val="303030"/>
                </a:solidFill>
                <a:latin typeface="Arial"/>
                <a:ea typeface="Arial"/>
                <a:cs typeface="Arial"/>
                <a:sym typeface="Arial"/>
              </a:rPr>
              <a:t>… peu de réponses liées à des facteurs externes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218327" y="1918176"/>
            <a:ext cx="485409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Analyse des prises de paroles d'élèves de GS : des différences considérables selon le milieu des élèves (Goudeau et al., 2024)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 b="9244" l="0" r="-169" t="-77"/>
          <a:stretch/>
        </p:blipFill>
        <p:spPr>
          <a:xfrm>
            <a:off x="5245806" y="1919747"/>
            <a:ext cx="6748531" cy="3693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7372559" y="5516951"/>
            <a:ext cx="44946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Graphique extrait de Goudeau, 2022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452827" y="355600"/>
            <a:ext cx="10488168" cy="1361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>
                <a:solidFill>
                  <a:schemeClr val="dk1"/>
                </a:solidFill>
              </a:rPr>
              <a:t>Les stéréotypes sont intégrés très jeunes et sont très longs à déconstruire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6670002" y="1643322"/>
            <a:ext cx="5263713" cy="46696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vision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réussite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</a:t>
            </a: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reflet de l’intelligence est difficile à déconstruire.</a:t>
            </a:r>
            <a:endParaRPr>
              <a:solidFill>
                <a:schemeClr val="dk1"/>
              </a:solidFill>
            </a:endParaRPr>
          </a:p>
          <a:p>
            <a:pPr indent="-1397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existe aussi des stéréotypes sur la langue/les langues parlées à la maison :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 bilingue anglais-français, c'est valorisé ;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 bilingue arabe-français c'est un handicap.</a:t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05" y="1833113"/>
            <a:ext cx="6601108" cy="429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/>
          <p:nvPr>
            <p:ph type="title"/>
          </p:nvPr>
        </p:nvSpPr>
        <p:spPr>
          <a:xfrm>
            <a:off x="518918" y="2205782"/>
            <a:ext cx="5315227" cy="21995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/>
              <a:t>Réduire la perception des écarts entre enfants en proposant des situations dans lesquelles les enfants de milieu populaire se sentent autorisés à parler</a:t>
            </a:r>
            <a:endParaRPr/>
          </a:p>
        </p:txBody>
      </p:sp>
      <p:pic>
        <p:nvPicPr>
          <p:cNvPr id="183" name="Google Shape;18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621" y="1027027"/>
            <a:ext cx="4762510" cy="272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983549" y="659414"/>
            <a:ext cx="60960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strike="noStrike">
                <a:solidFill>
                  <a:srgbClr val="543E34"/>
                </a:solidFill>
                <a:latin typeface="Arial"/>
                <a:ea typeface="Arial"/>
                <a:cs typeface="Arial"/>
                <a:sym typeface="Arial"/>
              </a:rPr>
              <a:t>Notre approche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4455215" y="4795773"/>
            <a:ext cx="70308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Quelles situations mettre en place ? </a:t>
            </a:r>
            <a:b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Comment les intégrer dans les pratiques ?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-320039" y="4451350"/>
            <a:ext cx="13091160" cy="1482513"/>
          </a:xfrm>
          <a:prstGeom prst="rect">
            <a:avLst/>
          </a:prstGeom>
          <a:solidFill>
            <a:srgbClr val="D3E5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-320040" y="3250492"/>
            <a:ext cx="13091160" cy="1201704"/>
          </a:xfrm>
          <a:prstGeom prst="rect">
            <a:avLst/>
          </a:prstGeom>
          <a:solidFill>
            <a:srgbClr val="A8CA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-320041" y="2055845"/>
            <a:ext cx="13091160" cy="1194647"/>
          </a:xfrm>
          <a:prstGeom prst="rect">
            <a:avLst/>
          </a:prstGeom>
          <a:solidFill>
            <a:srgbClr val="7CB2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>
            <p:ph type="title"/>
          </p:nvPr>
        </p:nvSpPr>
        <p:spPr>
          <a:xfrm>
            <a:off x="782053" y="505921"/>
            <a:ext cx="103601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Un cadre commun</a:t>
            </a:r>
            <a:endParaRPr/>
          </a:p>
        </p:txBody>
      </p:sp>
      <p:sp>
        <p:nvSpPr>
          <p:cNvPr id="196" name="Google Shape;196;p9"/>
          <p:cNvSpPr txBox="1"/>
          <p:nvPr>
            <p:ph idx="1" type="body"/>
          </p:nvPr>
        </p:nvSpPr>
        <p:spPr>
          <a:xfrm>
            <a:off x="308821" y="3433830"/>
            <a:ext cx="11574358" cy="623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Créer des situations favorables à la prise de parole par les enfants : parler sur le connu, laisser parler, accueillir toutes les productions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304441" y="2271001"/>
            <a:ext cx="11902439" cy="119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S'appuyer sur les pratiques existantes des professionnels impliqués pour les faire évoluer vers plus d'efficience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443653" y="4492694"/>
            <a:ext cx="11563773" cy="119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Prendre en compte les différentes dimensions de la communication langagière : pragmatique, linguistique, interactionnelle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1658600" y="6477000"/>
            <a:ext cx="5238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leu chaud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2025-10-20T08:24:53Z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